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62" autoAdjust="0"/>
    <p:restoredTop sz="53721" autoAdjust="0"/>
  </p:normalViewPr>
  <p:slideViewPr>
    <p:cSldViewPr>
      <p:cViewPr varScale="1">
        <p:scale>
          <a:sx n="62" d="100"/>
          <a:sy n="62" d="100"/>
        </p:scale>
        <p:origin x="3444" y="6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Mạng</a:t>
            </a:r>
            <a:r>
              <a:rPr lang="en-US" b="1" baseline="0" dirty="0" smtClean="0"/>
              <a:t> </a:t>
            </a:r>
            <a:r>
              <a:rPr lang="en-US" b="1" baseline="0" dirty="0" err="1" smtClean="0"/>
              <a:t>tạo</a:t>
            </a:r>
            <a:r>
              <a:rPr lang="en-US" b="1" baseline="0" dirty="0" smtClean="0"/>
              <a:t> </a:t>
            </a:r>
            <a:r>
              <a:rPr lang="en-US" b="1" baseline="0" dirty="0" err="1" smtClean="0"/>
              <a:t>sinh</a:t>
            </a:r>
            <a:r>
              <a:rPr lang="en-US" b="1" baseline="0" dirty="0" smtClean="0"/>
              <a:t>: </a:t>
            </a:r>
            <a:r>
              <a:rPr lang="en-US" b="0" baseline="0" dirty="0" err="1" smtClean="0"/>
              <a:t>Là</a:t>
            </a:r>
            <a:r>
              <a:rPr lang="en-US" b="0" baseline="0" dirty="0" smtClean="0"/>
              <a:t> </a:t>
            </a:r>
            <a:r>
              <a:rPr lang="en-US" b="0" baseline="0" dirty="0" err="1" smtClean="0"/>
              <a:t>một</a:t>
            </a:r>
            <a:r>
              <a:rPr lang="en-US" b="0" baseline="0" dirty="0" smtClean="0"/>
              <a:t> deep neural-nets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1" dirty="0" err="1"/>
              <a:t>Là</a:t>
            </a:r>
            <a:r>
              <a:rPr lang="en-US" b="1" dirty="0"/>
              <a:t> </a:t>
            </a:r>
            <a:r>
              <a:rPr lang="en-US" b="1" dirty="0" err="1"/>
              <a:t>một</a:t>
            </a:r>
            <a:r>
              <a:rPr lang="en-US" b="1" dirty="0"/>
              <a:t> </a:t>
            </a:r>
            <a:r>
              <a:rPr lang="en-US" b="1" dirty="0" err="1"/>
              <a:t>mạng</a:t>
            </a:r>
            <a:r>
              <a:rPr lang="en-US" b="1" dirty="0"/>
              <a:t> </a:t>
            </a:r>
            <a:r>
              <a:rPr lang="en-US" b="1" dirty="0" err="1"/>
              <a:t>phân</a:t>
            </a:r>
            <a:r>
              <a:rPr lang="en-US" b="1" dirty="0"/>
              <a:t> </a:t>
            </a:r>
            <a:r>
              <a:rPr lang="en-US" b="1" dirty="0" err="1"/>
              <a:t>biệt</a:t>
            </a:r>
            <a:r>
              <a:rPr lang="en-US" b="1" dirty="0"/>
              <a:t> CNN </a:t>
            </a:r>
            <a:r>
              <a:rPr lang="en-US" b="1" dirty="0" err="1"/>
              <a:t>đơn</a:t>
            </a:r>
            <a:r>
              <a:rPr lang="en-US" b="1" dirty="0"/>
              <a:t> </a:t>
            </a:r>
            <a:r>
              <a:rPr lang="en-US" b="1" dirty="0" err="1"/>
              <a:t>thuần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và</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nghịch</a:t>
            </a:r>
            <a:endParaRPr lang="en-US" b="0"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a:t>
            </a:r>
          </a:p>
          <a:p>
            <a:pPr marL="0" marR="0" indent="0" algn="l" defTabSz="917575" rtl="0" eaLnBrk="0" fontAlgn="base" latinLnBrk="1" hangingPunct="0">
              <a:lnSpc>
                <a:spcPct val="100000"/>
              </a:lnSpc>
              <a:spcBef>
                <a:spcPct val="30000"/>
              </a:spcBef>
              <a:spcAft>
                <a:spcPct val="0"/>
              </a:spcAft>
              <a:buClrTx/>
              <a:buSzTx/>
              <a:buFontTx/>
              <a:buNone/>
              <a:tabLst/>
              <a:defRPr/>
            </a:pPr>
            <a:r>
              <a:rPr lang="en-US" b="1" dirty="0" err="1"/>
              <a:t>Với</a:t>
            </a:r>
            <a:r>
              <a:rPr lang="en-US" b="1" dirty="0"/>
              <a:t> phi </a:t>
            </a:r>
            <a:r>
              <a:rPr lang="en-US" b="1" dirty="0" err="1"/>
              <a:t>I,j</a:t>
            </a:r>
            <a:r>
              <a:rPr lang="en-US" b="1" dirty="0"/>
              <a:t> </a:t>
            </a:r>
            <a:r>
              <a:rPr lang="en-US" b="1" dirty="0" err="1"/>
              <a:t>là</a:t>
            </a:r>
            <a:r>
              <a:rPr lang="en-US" b="1" dirty="0"/>
              <a:t> </a:t>
            </a:r>
            <a:r>
              <a:rPr lang="en-US" b="1" dirty="0" err="1"/>
              <a:t>các</a:t>
            </a:r>
            <a:r>
              <a:rPr lang="en-US" b="1" dirty="0"/>
              <a:t> vector </a:t>
            </a:r>
            <a:r>
              <a:rPr lang="en-US" b="1" dirty="0" err="1"/>
              <a:t>đặc</a:t>
            </a:r>
            <a:r>
              <a:rPr lang="en-US" b="1" dirty="0"/>
              <a:t> </a:t>
            </a:r>
            <a:r>
              <a:rPr lang="en-US" b="1" dirty="0" err="1"/>
              <a:t>trưng</a:t>
            </a:r>
            <a:r>
              <a:rPr lang="en-US" b="1" dirty="0"/>
              <a:t> (feature map) </a:t>
            </a:r>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smtClean="0"/>
              <a:t>tra</a:t>
            </a:r>
            <a:r>
              <a:rPr lang="en-US" b="0" dirty="0" smtClean="0"/>
              <a:t> </a:t>
            </a:r>
          </a:p>
          <a:p>
            <a:endParaRPr lang="en-US" b="0" dirty="0" smtClean="0"/>
          </a:p>
          <a:p>
            <a:r>
              <a:rPr lang="en-US" b="1" dirty="0" err="1" smtClean="0"/>
              <a:t>Quá</a:t>
            </a:r>
            <a:r>
              <a:rPr lang="en-US" b="1" baseline="0" dirty="0" smtClean="0"/>
              <a:t> </a:t>
            </a:r>
            <a:r>
              <a:rPr lang="en-US" b="1" baseline="0" dirty="0" err="1" smtClean="0"/>
              <a:t>trình</a:t>
            </a:r>
            <a:r>
              <a:rPr lang="en-US" b="1" baseline="0" dirty="0" smtClean="0"/>
              <a:t> training: </a:t>
            </a:r>
            <a:r>
              <a:rPr lang="en-US" b="0" baseline="0" dirty="0" smtClean="0"/>
              <a:t> </a:t>
            </a:r>
            <a:r>
              <a:rPr lang="en-US" b="0" baseline="0" dirty="0" err="1" smtClean="0"/>
              <a:t>ảnh</a:t>
            </a:r>
            <a:r>
              <a:rPr lang="en-US" b="0" baseline="0" dirty="0" smtClean="0"/>
              <a:t> </a:t>
            </a:r>
            <a:r>
              <a:rPr lang="en-US" b="0" baseline="0" dirty="0" err="1" smtClean="0"/>
              <a:t>đầu</a:t>
            </a:r>
            <a:r>
              <a:rPr lang="en-US" b="0" baseline="0" dirty="0" smtClean="0"/>
              <a:t> </a:t>
            </a:r>
            <a:r>
              <a:rPr lang="en-US" b="0" baseline="0" dirty="0" err="1" smtClean="0"/>
              <a:t>vào</a:t>
            </a:r>
            <a:r>
              <a:rPr lang="en-US" b="0" baseline="0" dirty="0" smtClean="0"/>
              <a:t> </a:t>
            </a:r>
            <a:r>
              <a:rPr lang="en-US" b="0" baseline="0" dirty="0" err="1" smtClean="0"/>
              <a:t>sẽ</a:t>
            </a:r>
            <a:r>
              <a:rPr lang="en-US" b="0" baseline="0" dirty="0" smtClean="0"/>
              <a:t> </a:t>
            </a:r>
            <a:r>
              <a:rPr lang="en-US" b="0" baseline="0" dirty="0" err="1" smtClean="0"/>
              <a:t>được</a:t>
            </a:r>
            <a:r>
              <a:rPr lang="en-US" b="0" baseline="0" dirty="0" smtClean="0"/>
              <a:t> </a:t>
            </a:r>
            <a:r>
              <a:rPr lang="en-US" b="0" baseline="0" dirty="0" err="1" smtClean="0"/>
              <a:t>làm</a:t>
            </a:r>
            <a:r>
              <a:rPr lang="en-US" b="0" baseline="0" dirty="0" smtClean="0"/>
              <a:t> down-sampling </a:t>
            </a:r>
            <a:r>
              <a:rPr lang="en-US" b="0" baseline="0" dirty="0" err="1" smtClean="0"/>
              <a:t>đi</a:t>
            </a:r>
            <a:r>
              <a:rPr lang="en-US" b="0" baseline="0" dirty="0" smtClean="0"/>
              <a:t> </a:t>
            </a:r>
            <a:r>
              <a:rPr lang="en-US" b="0" baseline="0" dirty="0" err="1" smtClean="0"/>
              <a:t>để</a:t>
            </a:r>
            <a:r>
              <a:rPr lang="en-US" b="0" baseline="0" dirty="0" smtClean="0"/>
              <a:t> </a:t>
            </a:r>
            <a:r>
              <a:rPr lang="en-US" b="0" baseline="0" dirty="0" err="1" smtClean="0"/>
              <a:t>lấy</a:t>
            </a:r>
            <a:r>
              <a:rPr lang="en-US" b="0" baseline="0" dirty="0" smtClean="0"/>
              <a:t> </a:t>
            </a:r>
            <a:r>
              <a:rPr lang="en-US" b="0" baseline="0" dirty="0" err="1" smtClean="0"/>
              <a:t>ảnh</a:t>
            </a:r>
            <a:r>
              <a:rPr lang="en-US" b="0" baseline="0" dirty="0" smtClean="0"/>
              <a:t> LR </a:t>
            </a:r>
            <a:r>
              <a:rPr lang="en-US" b="0" baseline="0" dirty="0" err="1" smtClean="0"/>
              <a:t>kích</a:t>
            </a:r>
            <a:r>
              <a:rPr lang="en-US" b="0" baseline="0" dirty="0" smtClean="0"/>
              <a:t> </a:t>
            </a:r>
            <a:r>
              <a:rPr lang="en-US" b="0" baseline="0" dirty="0" err="1" smtClean="0"/>
              <a:t>thước</a:t>
            </a:r>
            <a:r>
              <a:rPr lang="en-US" b="0" baseline="0" dirty="0" smtClean="0"/>
              <a:t> 50x50 pixel, </a:t>
            </a:r>
            <a:r>
              <a:rPr lang="en-US" b="0" baseline="0" dirty="0" err="1" smtClean="0"/>
              <a:t>sau</a:t>
            </a:r>
            <a:r>
              <a:rPr lang="en-US" b="0" baseline="0" dirty="0" smtClean="0"/>
              <a:t> </a:t>
            </a:r>
            <a:r>
              <a:rPr lang="en-US" b="0" baseline="0" dirty="0" err="1" smtClean="0"/>
              <a:t>đó</a:t>
            </a:r>
            <a:r>
              <a:rPr lang="en-US" b="0" baseline="0" dirty="0" smtClean="0"/>
              <a:t> </a:t>
            </a:r>
            <a:r>
              <a:rPr lang="en-US" b="0" baseline="0" dirty="0" err="1" smtClean="0"/>
              <a:t>ảnh</a:t>
            </a:r>
            <a:r>
              <a:rPr lang="en-US" b="0" baseline="0" dirty="0" smtClean="0"/>
              <a:t> SR </a:t>
            </a:r>
            <a:r>
              <a:rPr lang="en-US" b="0" baseline="0" dirty="0" err="1" smtClean="0"/>
              <a:t>được</a:t>
            </a:r>
            <a:r>
              <a:rPr lang="en-US" b="0" baseline="0" dirty="0" smtClean="0"/>
              <a:t> </a:t>
            </a:r>
            <a:r>
              <a:rPr lang="en-US" b="0" baseline="0" dirty="0" err="1" smtClean="0"/>
              <a:t>upsampling</a:t>
            </a:r>
            <a:r>
              <a:rPr lang="en-US" b="0" baseline="0" dirty="0" smtClean="0"/>
              <a:t> </a:t>
            </a:r>
            <a:r>
              <a:rPr lang="en-US" b="0" baseline="0" dirty="0" err="1" smtClean="0"/>
              <a:t>lên</a:t>
            </a:r>
            <a:r>
              <a:rPr lang="en-US" b="0" baseline="0" dirty="0" smtClean="0"/>
              <a:t> 200x200 </a:t>
            </a:r>
            <a:r>
              <a:rPr lang="en-US" b="0" baseline="0" dirty="0" err="1" smtClean="0"/>
              <a:t>để</a:t>
            </a:r>
            <a:r>
              <a:rPr lang="en-US" b="0" baseline="0" dirty="0" smtClean="0"/>
              <a:t> so </a:t>
            </a:r>
            <a:r>
              <a:rPr lang="en-US" b="0" baseline="0" dirty="0" err="1" smtClean="0"/>
              <a:t>sánh</a:t>
            </a:r>
            <a:r>
              <a:rPr lang="en-US" b="0" baseline="0" dirty="0" smtClean="0"/>
              <a:t> </a:t>
            </a:r>
            <a:r>
              <a:rPr lang="en-US" b="0" baseline="0" dirty="0" err="1" smtClean="0"/>
              <a:t>với</a:t>
            </a:r>
            <a:r>
              <a:rPr lang="en-US" b="0" baseline="0" dirty="0" smtClean="0"/>
              <a:t> </a:t>
            </a:r>
            <a:r>
              <a:rPr lang="en-US" b="0" baseline="0" dirty="0" err="1" smtClean="0"/>
              <a:t>ảnh</a:t>
            </a:r>
            <a:r>
              <a:rPr lang="en-US" b="0" baseline="0" dirty="0" smtClean="0"/>
              <a:t> </a:t>
            </a:r>
            <a:r>
              <a:rPr lang="en-US" b="0" baseline="0" dirty="0" err="1" smtClean="0"/>
              <a:t>gốc</a:t>
            </a:r>
            <a:r>
              <a:rPr lang="en-US" b="0" baseline="0" dirty="0" smtClean="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smtClean="0"/>
              <a:t>ảnh</a:t>
            </a:r>
            <a:endParaRPr lang="en-US" sz="2000" dirty="0" smtClean="0"/>
          </a:p>
          <a:p>
            <a:pPr marL="228600" indent="-228600">
              <a:buAutoNum type="arabicPeriod"/>
            </a:pPr>
            <a:endParaRPr lang="en-US" sz="2000" dirty="0" smtClean="0"/>
          </a:p>
          <a:p>
            <a:pPr marL="228600" indent="-228600">
              <a:buAutoNum type="arabicPeriod"/>
            </a:pPr>
            <a:r>
              <a:rPr lang="vi-VN" sz="2000" b="1" dirty="0" smtClean="0"/>
              <a:t>Độ phân giải trong không gian </a:t>
            </a:r>
            <a:r>
              <a:rPr lang="vi-VN" sz="2000" dirty="0" smtClean="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pPr marL="342900" indent="-342900">
              <a:buAutoNum type="arabicPeriod"/>
            </a:pPr>
            <a:r>
              <a:rPr lang="en-US" sz="1400" b="0" dirty="0"/>
              <a:t>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trong</a:t>
            </a:r>
            <a:r>
              <a:rPr lang="en-US" sz="1400" b="0" dirty="0"/>
              <a:t> </a:t>
            </a:r>
            <a:r>
              <a:rPr lang="en-US" sz="1400" b="0" dirty="0" err="1"/>
              <a:t>các</a:t>
            </a:r>
            <a:r>
              <a:rPr lang="en-US" sz="1400" b="0" dirty="0"/>
              <a:t> </a:t>
            </a:r>
            <a:r>
              <a:rPr lang="en-US" sz="1400" b="0" dirty="0" err="1"/>
              <a:t>máy</a:t>
            </a:r>
            <a:r>
              <a:rPr lang="en-US" sz="1400" b="0" dirty="0"/>
              <a:t> </a:t>
            </a:r>
            <a:r>
              <a:rPr lang="en-US" sz="1400" b="0" dirty="0" err="1"/>
              <a:t>ảnh</a:t>
            </a:r>
            <a:r>
              <a:rPr lang="en-US" sz="1400" b="0" dirty="0"/>
              <a:t> </a:t>
            </a:r>
            <a:r>
              <a:rPr lang="en-US" sz="1400" b="0" dirty="0" err="1"/>
              <a:t>số</a:t>
            </a:r>
            <a:r>
              <a:rPr lang="en-US" sz="1400" b="0" dirty="0"/>
              <a:t> </a:t>
            </a:r>
            <a:r>
              <a:rPr lang="en-US" sz="1400" b="0" dirty="0" err="1"/>
              <a:t>và</a:t>
            </a:r>
            <a:r>
              <a:rPr lang="en-US" sz="1400" b="0" dirty="0"/>
              <a:t> </a:t>
            </a:r>
            <a:r>
              <a:rPr lang="en-US" sz="1400" b="0" dirty="0" err="1"/>
              <a:t>ảnh</a:t>
            </a:r>
            <a:r>
              <a:rPr lang="en-US" sz="1400" b="0" dirty="0"/>
              <a:t> </a:t>
            </a:r>
            <a:r>
              <a:rPr lang="en-US" sz="1400" b="0" dirty="0" err="1"/>
              <a:t>thực</a:t>
            </a:r>
            <a:r>
              <a:rPr lang="en-US" sz="1400" b="0" dirty="0"/>
              <a:t> </a:t>
            </a:r>
            <a:r>
              <a:rPr lang="en-US" sz="1400" b="0" dirty="0" err="1"/>
              <a:t>tế</a:t>
            </a:r>
            <a:r>
              <a:rPr lang="en-US" sz="1400" b="0" dirty="0"/>
              <a:t> </a:t>
            </a:r>
            <a:r>
              <a:rPr lang="en-US" sz="1400" b="0" dirty="0" err="1"/>
              <a:t>sau</a:t>
            </a:r>
            <a:r>
              <a:rPr lang="en-US" sz="1400" b="0" dirty="0"/>
              <a:t> </a:t>
            </a:r>
            <a:r>
              <a:rPr lang="en-US" sz="1400" b="0" dirty="0" err="1"/>
              <a:t>khi</a:t>
            </a:r>
            <a:r>
              <a:rPr lang="en-US" sz="1400" b="0" dirty="0"/>
              <a:t> </a:t>
            </a:r>
            <a:r>
              <a:rPr lang="en-US" sz="1400" b="0" dirty="0" err="1"/>
              <a:t>được</a:t>
            </a:r>
            <a:r>
              <a:rPr lang="en-US" sz="1400" b="0" dirty="0"/>
              <a:t> </a:t>
            </a:r>
            <a:r>
              <a:rPr lang="en-US" sz="1400" b="0" dirty="0" err="1"/>
              <a:t>ghi</a:t>
            </a:r>
            <a:r>
              <a:rPr lang="en-US" sz="1400" b="0" dirty="0"/>
              <a:t> </a:t>
            </a:r>
            <a:r>
              <a:rPr lang="en-US" sz="1400" b="0" dirty="0" err="1"/>
              <a:t>nhận</a:t>
            </a:r>
            <a:r>
              <a:rPr lang="en-US" sz="1400" b="0" dirty="0"/>
              <a:t> </a:t>
            </a:r>
            <a:r>
              <a:rPr lang="en-US" sz="1400" b="0" dirty="0" err="1"/>
              <a:t>sẽ</a:t>
            </a:r>
            <a:r>
              <a:rPr lang="en-US" sz="1400" b="0" dirty="0"/>
              <a:t> </a:t>
            </a:r>
            <a:r>
              <a:rPr lang="en-US" sz="1400" b="0" dirty="0" err="1"/>
              <a:t>bị</a:t>
            </a:r>
            <a:r>
              <a:rPr lang="en-US" sz="1400" b="0" dirty="0"/>
              <a:t> </a:t>
            </a:r>
            <a:r>
              <a:rPr lang="en-US" sz="1400" b="0" dirty="0" err="1"/>
              <a:t>làm</a:t>
            </a:r>
            <a:r>
              <a:rPr lang="en-US" sz="1400" b="0" dirty="0"/>
              <a:t> </a:t>
            </a:r>
            <a:r>
              <a:rPr lang="en-US" sz="1400" b="0" dirty="0" err="1"/>
              <a:t>giảm</a:t>
            </a:r>
            <a:r>
              <a:rPr lang="en-US" sz="1400" b="0" dirty="0"/>
              <a:t> </a:t>
            </a:r>
            <a:r>
              <a:rPr lang="en-US" sz="1400" b="0" dirty="0" err="1"/>
              <a:t>mẫu</a:t>
            </a:r>
            <a:r>
              <a:rPr lang="en-US" sz="1400" b="0" dirty="0"/>
              <a:t> </a:t>
            </a:r>
            <a:r>
              <a:rPr lang="en-US" sz="1400" b="0" dirty="0" err="1"/>
              <a:t>tuỳ</a:t>
            </a:r>
            <a:r>
              <a:rPr lang="en-US" sz="1400" b="0" dirty="0"/>
              <a:t> </a:t>
            </a:r>
            <a:r>
              <a:rPr lang="en-US" sz="1400" b="0" dirty="0" err="1"/>
              <a:t>thuộc</a:t>
            </a:r>
            <a:r>
              <a:rPr lang="en-US" sz="1400" b="0" dirty="0"/>
              <a:t> </a:t>
            </a:r>
            <a:r>
              <a:rPr lang="en-US" sz="1400" b="0" dirty="0" err="1"/>
              <a:t>vào</a:t>
            </a:r>
            <a:r>
              <a:rPr lang="en-US" sz="1400" b="0" dirty="0"/>
              <a:t> chat </a:t>
            </a:r>
            <a:r>
              <a:rPr lang="en-US" sz="1400" b="0" dirty="0" err="1"/>
              <a:t>lượng</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làm</a:t>
            </a:r>
            <a:r>
              <a:rPr lang="en-US" sz="1400" b="0" dirty="0"/>
              <a:t> </a:t>
            </a:r>
            <a:r>
              <a:rPr lang="en-US" sz="1400" b="0" dirty="0" err="1"/>
              <a:t>cho</a:t>
            </a:r>
            <a:r>
              <a:rPr lang="en-US" sz="1400" b="0" dirty="0"/>
              <a:t> </a:t>
            </a:r>
            <a:r>
              <a:rPr lang="en-US" sz="1400" b="0" dirty="0" err="1"/>
              <a:t>anh</a:t>
            </a:r>
            <a:r>
              <a:rPr lang="en-US" sz="1400" b="0" dirty="0"/>
              <a:t> </a:t>
            </a:r>
            <a:r>
              <a:rPr lang="en-US" sz="1400" b="0" dirty="0" err="1"/>
              <a:t>không</a:t>
            </a:r>
            <a:r>
              <a:rPr lang="en-US" sz="1400" b="0" dirty="0"/>
              <a:t> </a:t>
            </a:r>
            <a:r>
              <a:rPr lang="en-US" sz="1400" b="0" dirty="0" err="1"/>
              <a:t>được</a:t>
            </a:r>
            <a:r>
              <a:rPr lang="en-US" sz="1400" b="0" dirty="0"/>
              <a:t> </a:t>
            </a:r>
            <a:r>
              <a:rPr lang="en-US" sz="1400" b="0" dirty="0" err="1"/>
              <a:t>như</a:t>
            </a:r>
            <a:r>
              <a:rPr lang="en-US" sz="1400" b="0" dirty="0"/>
              <a:t> ban </a:t>
            </a:r>
            <a:r>
              <a:rPr lang="en-US" sz="1400" b="0" dirty="0" err="1"/>
              <a:t>đầu</a:t>
            </a:r>
            <a:endParaRPr lang="en-US" sz="1400" b="0" dirty="0"/>
          </a:p>
          <a:p>
            <a:pPr marL="342900" indent="-342900">
              <a:buAutoNum type="arabicPeriod"/>
            </a:pPr>
            <a:r>
              <a:rPr lang="en-US" sz="1400" b="0" dirty="0" err="1"/>
              <a:t>Ngoài</a:t>
            </a:r>
            <a:r>
              <a:rPr lang="en-US" sz="1400" b="0" dirty="0"/>
              <a:t> </a:t>
            </a:r>
            <a:r>
              <a:rPr lang="en-US" sz="1400" b="0" dirty="0" err="1"/>
              <a:t>ra</a:t>
            </a:r>
            <a:r>
              <a:rPr lang="en-US" sz="1400" b="0" dirty="0"/>
              <a:t> </a:t>
            </a:r>
            <a:r>
              <a:rPr lang="en-US" sz="1400" b="0" dirty="0" err="1"/>
              <a:t>cho</a:t>
            </a:r>
            <a:r>
              <a:rPr lang="en-US" sz="1400" b="0" dirty="0"/>
              <a:t> </a:t>
            </a:r>
            <a:r>
              <a:rPr lang="en-US" sz="1400" b="0" dirty="0" err="1"/>
              <a:t>các</a:t>
            </a:r>
            <a:r>
              <a:rPr lang="en-US" sz="1400" b="0" dirty="0"/>
              <a:t> </a:t>
            </a:r>
            <a:r>
              <a:rPr lang="en-US" sz="1400" b="0" dirty="0" err="1"/>
              <a:t>yếu</a:t>
            </a:r>
            <a:r>
              <a:rPr lang="en-US" sz="1400" b="0" dirty="0"/>
              <a:t> </a:t>
            </a:r>
            <a:r>
              <a:rPr lang="en-US" sz="1400" b="0" dirty="0" err="1"/>
              <a:t>tố</a:t>
            </a:r>
            <a:r>
              <a:rPr lang="en-US" sz="1400" b="0" dirty="0"/>
              <a:t> </a:t>
            </a:r>
            <a:r>
              <a:rPr lang="en-US" sz="1400" b="0" dirty="0" err="1"/>
              <a:t>cơ</a:t>
            </a:r>
            <a:r>
              <a:rPr lang="en-US" sz="1400" b="0" dirty="0"/>
              <a:t> </a:t>
            </a:r>
            <a:r>
              <a:rPr lang="en-US" sz="1400" b="0" dirty="0" err="1"/>
              <a:t>học</a:t>
            </a:r>
            <a:r>
              <a:rPr lang="en-US" sz="1400" b="0" dirty="0"/>
              <a:t> </a:t>
            </a:r>
            <a:r>
              <a:rPr lang="en-US" sz="1400" b="0" dirty="0" err="1"/>
              <a:t>như</a:t>
            </a:r>
            <a:r>
              <a:rPr lang="en-US" sz="1400" b="0" dirty="0"/>
              <a:t> </a:t>
            </a:r>
            <a:r>
              <a:rPr lang="en-US" sz="1400" b="0" dirty="0" err="1"/>
              <a:t>ống</a:t>
            </a:r>
            <a:r>
              <a:rPr lang="en-US" sz="1400" b="0" dirty="0"/>
              <a:t> </a:t>
            </a:r>
            <a:r>
              <a:rPr lang="en-US" sz="1400" b="0" dirty="0" err="1"/>
              <a:t>kính</a:t>
            </a:r>
            <a:r>
              <a:rPr lang="en-US" sz="1400" b="0" dirty="0"/>
              <a:t> hay </a:t>
            </a:r>
            <a:r>
              <a:rPr lang="en-US" sz="1400" b="0" dirty="0" err="1"/>
              <a:t>bộ</a:t>
            </a:r>
            <a:r>
              <a:rPr lang="en-US" sz="1400" b="0" dirty="0"/>
              <a:t> </a:t>
            </a:r>
            <a:r>
              <a:rPr lang="en-US" sz="1400" b="0" dirty="0" err="1"/>
              <a:t>xử</a:t>
            </a:r>
            <a:r>
              <a:rPr lang="en-US" sz="1400" b="0" dirty="0"/>
              <a:t> </a:t>
            </a:r>
            <a:r>
              <a:rPr lang="en-US" sz="1400" b="0" dirty="0" err="1"/>
              <a:t>lí</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cũng</a:t>
            </a:r>
            <a:r>
              <a:rPr lang="en-US" sz="1400" b="0" dirty="0"/>
              <a:t> </a:t>
            </a:r>
            <a:r>
              <a:rPr lang="en-US" sz="1400" b="0" dirty="0" err="1"/>
              <a:t>ảnh</a:t>
            </a:r>
            <a:r>
              <a:rPr lang="en-US" sz="1400" b="0" dirty="0"/>
              <a:t> </a:t>
            </a:r>
            <a:r>
              <a:rPr lang="en-US" sz="1400" b="0" dirty="0" err="1"/>
              <a:t>hưởng</a:t>
            </a:r>
            <a:r>
              <a:rPr lang="en-US" sz="1400" b="0" dirty="0"/>
              <a:t> </a:t>
            </a:r>
            <a:r>
              <a:rPr lang="en-US" sz="1400" b="0" dirty="0" err="1"/>
              <a:t>đến</a:t>
            </a:r>
            <a:r>
              <a:rPr lang="en-US" sz="1400" b="0" dirty="0"/>
              <a:t> chat </a:t>
            </a:r>
            <a:r>
              <a:rPr lang="en-US" sz="1400" b="0" dirty="0" err="1"/>
              <a:t>lượng</a:t>
            </a:r>
            <a:r>
              <a:rPr lang="en-US" sz="1400" b="0" dirty="0"/>
              <a:t> </a:t>
            </a:r>
            <a:r>
              <a:rPr lang="en-US" sz="1400" b="0" dirty="0" err="1"/>
              <a:t>ảnh</a:t>
            </a:r>
            <a:r>
              <a:rPr lang="en-US" sz="1400" b="0" dirty="0"/>
              <a:t> </a:t>
            </a:r>
            <a:r>
              <a:rPr lang="en-US" sz="1400" b="0" dirty="0" err="1"/>
              <a:t>đầu</a:t>
            </a:r>
            <a:r>
              <a:rPr lang="en-US" sz="1400" b="0" dirty="0"/>
              <a:t> </a:t>
            </a:r>
            <a:r>
              <a:rPr lang="en-US" sz="1400" b="0" dirty="0" err="1"/>
              <a:t>ra</a:t>
            </a:r>
            <a:r>
              <a:rPr lang="en-US" sz="1400" b="0" dirty="0"/>
              <a:t> </a:t>
            </a:r>
            <a:r>
              <a:rPr lang="en-US" sz="1400" b="0" dirty="0" err="1"/>
              <a:t>thu</a:t>
            </a:r>
            <a:r>
              <a:rPr lang="en-US" sz="1400" b="0" dirty="0"/>
              <a:t> </a:t>
            </a:r>
            <a:r>
              <a:rPr lang="en-US" sz="1400" b="0" dirty="0" err="1"/>
              <a:t>được</a:t>
            </a:r>
            <a:endParaRPr lang="en-US" sz="1400" b="0" dirty="0"/>
          </a:p>
          <a:p>
            <a:pPr marL="342900" indent="-342900">
              <a:buAutoNum type="arabicPeriod"/>
            </a:pPr>
            <a:endParaRPr lang="en-US" sz="1400"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Generative model</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phôi</a:t>
            </a:r>
            <a:r>
              <a:rPr lang="en-US" dirty="0"/>
              <a:t> </a:t>
            </a:r>
          </a:p>
          <a:p>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endParaRPr lang="en-US"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ý</a:t>
            </a:r>
            <a:r>
              <a:rPr lang="en-US" b="0" dirty="0"/>
              <a:t> </a:t>
            </a:r>
            <a:r>
              <a:rPr lang="en-US" b="0" dirty="0" err="1"/>
              <a:t>tưởng</a:t>
            </a:r>
            <a:r>
              <a:rPr lang="en-US" b="0" dirty="0"/>
              <a:t> </a:t>
            </a:r>
            <a:r>
              <a:rPr lang="en-US" b="0" dirty="0" err="1"/>
              <a:t>là</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going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dirty="0"/>
              <a:t> </a:t>
            </a:r>
            <a:r>
              <a:rPr lang="en-US" b="0" dirty="0" err="1"/>
              <a:t>phân</a:t>
            </a:r>
            <a:r>
              <a:rPr lang="en-US" b="0" dirty="0"/>
              <a:t> </a:t>
            </a:r>
            <a:r>
              <a:rPr lang="en-US" b="0" dirty="0" err="1"/>
              <a:t>phối</a:t>
            </a:r>
            <a:r>
              <a:rPr lang="en-US" b="0" dirty="0"/>
              <a:t> P</a:t>
            </a:r>
          </a:p>
          <a:p>
            <a:r>
              <a:rPr lang="en-US" b="1" dirty="0" err="1"/>
              <a:t>Giải</a:t>
            </a:r>
            <a:r>
              <a:rPr lang="en-US" b="1" dirty="0"/>
              <a:t> </a:t>
            </a:r>
            <a:r>
              <a:rPr lang="en-US" b="1" dirty="0" err="1"/>
              <a:t>thích</a:t>
            </a:r>
            <a:r>
              <a:rPr lang="en-US" b="1" dirty="0"/>
              <a:t>:</a:t>
            </a:r>
            <a:r>
              <a:rPr lang="en-US" b="0" dirty="0"/>
              <a:t>  Ta </a:t>
            </a:r>
            <a:r>
              <a:rPr lang="en-US" b="0" dirty="0" err="1"/>
              <a:t>không</a:t>
            </a:r>
            <a:r>
              <a:rPr lang="en-US" b="0" dirty="0"/>
              <a:t> </a:t>
            </a:r>
            <a:r>
              <a:rPr lang="en-US" b="0" dirty="0" err="1"/>
              <a:t>cần</a:t>
            </a:r>
            <a:r>
              <a:rPr lang="en-US" b="0" dirty="0"/>
              <a:t> </a:t>
            </a:r>
            <a:r>
              <a:rPr lang="en-US" b="0" dirty="0" err="1"/>
              <a:t>phải</a:t>
            </a:r>
            <a:r>
              <a:rPr lang="en-US" b="0" dirty="0"/>
              <a:t> </a:t>
            </a:r>
            <a:r>
              <a:rPr lang="en-US" b="0" dirty="0" err="1"/>
              <a:t>tìm</a:t>
            </a:r>
            <a:r>
              <a:rPr lang="en-US" b="0" dirty="0"/>
              <a:t> </a:t>
            </a:r>
            <a:r>
              <a:rPr lang="en-US" b="0" dirty="0" err="1"/>
              <a:t>cho</a:t>
            </a:r>
            <a:r>
              <a:rPr lang="en-US" b="0" dirty="0"/>
              <a:t> </a:t>
            </a:r>
            <a:r>
              <a:rPr lang="en-US" b="0" dirty="0" err="1"/>
              <a:t>ra</a:t>
            </a:r>
            <a:r>
              <a:rPr lang="en-US" b="0" dirty="0"/>
              <a:t> </a:t>
            </a:r>
            <a:r>
              <a:rPr lang="en-US" b="0" dirty="0" err="1"/>
              <a:t>phân</a:t>
            </a:r>
            <a:r>
              <a:rPr lang="en-US" b="0" dirty="0"/>
              <a:t> </a:t>
            </a:r>
            <a:r>
              <a:rPr lang="en-US" b="0" dirty="0" err="1"/>
              <a:t>phối</a:t>
            </a:r>
            <a:r>
              <a:rPr lang="en-US" b="0" dirty="0"/>
              <a:t> P (explicit density estimation) (</a:t>
            </a:r>
            <a:r>
              <a:rPr lang="en-US" b="0" dirty="0" err="1"/>
              <a:t>vì</a:t>
            </a:r>
            <a:r>
              <a:rPr lang="en-US" b="0" dirty="0"/>
              <a:t> </a:t>
            </a:r>
            <a:r>
              <a:rPr lang="en-US" b="0" dirty="0" err="1"/>
              <a:t>điều</a:t>
            </a:r>
            <a:r>
              <a:rPr lang="en-US" b="0" dirty="0"/>
              <a:t> </a:t>
            </a:r>
            <a:r>
              <a:rPr lang="en-US" b="0" dirty="0" err="1"/>
              <a:t>này</a:t>
            </a:r>
            <a:r>
              <a:rPr lang="en-US" b="0" dirty="0"/>
              <a:t> </a:t>
            </a:r>
            <a:r>
              <a:rPr lang="en-US" b="0" dirty="0" err="1"/>
              <a:t>ra</a:t>
            </a:r>
            <a:r>
              <a:rPr lang="en-US" b="0" dirty="0"/>
              <a:t> </a:t>
            </a:r>
            <a:r>
              <a:rPr lang="en-US" b="0" dirty="0" err="1"/>
              <a:t>rất</a:t>
            </a:r>
            <a:r>
              <a:rPr lang="en-US" b="0" dirty="0"/>
              <a:t> </a:t>
            </a:r>
            <a:r>
              <a:rPr lang="en-US" b="0" dirty="0" err="1"/>
              <a:t>tốn</a:t>
            </a:r>
            <a:r>
              <a:rPr lang="en-US" b="0" dirty="0"/>
              <a:t> </a:t>
            </a:r>
            <a:r>
              <a:rPr lang="en-US" b="0" dirty="0" err="1"/>
              <a:t>công</a:t>
            </a:r>
            <a:r>
              <a:rPr lang="en-US" b="0" dirty="0"/>
              <a:t> </a:t>
            </a:r>
            <a:r>
              <a:rPr lang="en-US" b="0" dirty="0" err="1"/>
              <a:t>sức</a:t>
            </a:r>
            <a:r>
              <a:rPr lang="en-US" b="0" dirty="0"/>
              <a:t>) </a:t>
            </a:r>
            <a:r>
              <a:rPr lang="en-US" b="0" dirty="0" err="1"/>
              <a:t>mà</a:t>
            </a:r>
            <a:r>
              <a:rPr lang="en-US" b="0" dirty="0"/>
              <a:t> </a:t>
            </a:r>
            <a:r>
              <a:rPr lang="en-US" b="0" dirty="0" err="1"/>
              <a:t>thay</a:t>
            </a:r>
            <a:r>
              <a:rPr lang="en-US" b="0" dirty="0"/>
              <a:t> </a:t>
            </a:r>
            <a:r>
              <a:rPr lang="en-US" b="0" dirty="0" err="1"/>
              <a:t>vào</a:t>
            </a:r>
            <a:r>
              <a:rPr lang="en-US" b="0" dirty="0"/>
              <a:t> </a:t>
            </a:r>
            <a:r>
              <a:rPr lang="en-US" b="0" dirty="0" err="1"/>
              <a:t>đó</a:t>
            </a:r>
            <a:r>
              <a:rPr lang="en-US" b="0" dirty="0"/>
              <a:t> </a:t>
            </a:r>
            <a:r>
              <a:rPr lang="en-US" b="0" dirty="0" err="1"/>
              <a:t>là</a:t>
            </a:r>
            <a:r>
              <a:rPr lang="en-US" b="0" dirty="0"/>
              <a:t> </a:t>
            </a:r>
            <a:r>
              <a:rPr lang="en-US" b="0" dirty="0" err="1"/>
              <a:t>tìm</a:t>
            </a:r>
            <a:r>
              <a:rPr lang="en-US" b="0" dirty="0"/>
              <a:t> </a:t>
            </a:r>
            <a:r>
              <a:rPr lang="en-US" b="0" dirty="0" err="1"/>
              <a:t>một</a:t>
            </a:r>
            <a:r>
              <a:rPr lang="en-US" b="0" dirty="0"/>
              <a:t> </a:t>
            </a:r>
            <a:r>
              <a:rPr lang="en-US" b="0" dirty="0" err="1"/>
              <a:t>mạng</a:t>
            </a:r>
            <a:r>
              <a:rPr lang="en-US" b="0" dirty="0"/>
              <a:t> </a:t>
            </a:r>
            <a:r>
              <a:rPr lang="en-US" b="0" dirty="0" err="1"/>
              <a:t>tạo</a:t>
            </a:r>
            <a:r>
              <a:rPr lang="en-US" b="0" dirty="0"/>
              <a:t> </a:t>
            </a:r>
            <a:r>
              <a:rPr lang="en-US" b="0" dirty="0" err="1"/>
              <a:t>sinh</a:t>
            </a:r>
            <a:r>
              <a:rPr lang="en-US" b="0" dirty="0"/>
              <a:t> G </a:t>
            </a:r>
            <a:r>
              <a:rPr lang="en-US" b="0" dirty="0" err="1"/>
              <a:t>có</a:t>
            </a:r>
            <a:r>
              <a:rPr lang="en-US" b="0" dirty="0"/>
              <a:t> </a:t>
            </a:r>
            <a:r>
              <a:rPr lang="en-US" b="0" dirty="0" err="1"/>
              <a:t>thể</a:t>
            </a:r>
            <a:r>
              <a:rPr lang="en-US" b="0" dirty="0"/>
              <a:t> </a:t>
            </a:r>
            <a:r>
              <a:rPr lang="en-US" b="0" dirty="0" err="1"/>
              <a:t>tạo</a:t>
            </a:r>
            <a:r>
              <a:rPr lang="en-US" b="0" dirty="0"/>
              <a:t> </a:t>
            </a:r>
            <a:r>
              <a:rPr lang="en-US" b="0" dirty="0" err="1"/>
              <a:t>ra</a:t>
            </a:r>
            <a:r>
              <a:rPr lang="en-US" b="0" dirty="0"/>
              <a:t> </a:t>
            </a:r>
            <a:r>
              <a:rPr lang="en-US" b="0" dirty="0" err="1"/>
              <a:t>dữ</a:t>
            </a:r>
            <a:r>
              <a:rPr lang="en-US" b="0" dirty="0"/>
              <a:t> lieu going </a:t>
            </a:r>
            <a:r>
              <a:rPr lang="en-US" b="0" dirty="0" err="1"/>
              <a:t>với</a:t>
            </a:r>
            <a:r>
              <a:rPr lang="en-US" b="0" dirty="0"/>
              <a:t> </a:t>
            </a:r>
            <a:r>
              <a:rPr lang="en-US" b="0" dirty="0" err="1"/>
              <a:t>dữ</a:t>
            </a:r>
            <a:r>
              <a:rPr lang="en-US" b="0" dirty="0"/>
              <a:t> </a:t>
            </a:r>
            <a:r>
              <a:rPr lang="en-US" b="0" dirty="0" err="1"/>
              <a:t>liệu</a:t>
            </a:r>
            <a:r>
              <a:rPr lang="en-US" b="0" dirty="0"/>
              <a:t> </a:t>
            </a:r>
            <a:r>
              <a:rPr lang="en-US" b="0" dirty="0" err="1"/>
              <a:t>phân</a:t>
            </a:r>
            <a:r>
              <a:rPr lang="en-US" b="0" dirty="0"/>
              <a:t> </a:t>
            </a:r>
            <a:r>
              <a:rPr lang="en-US" b="0" dirty="0" err="1"/>
              <a:t>phối</a:t>
            </a:r>
            <a:r>
              <a:rPr lang="en-US" b="0" dirty="0"/>
              <a:t> P</a:t>
            </a:r>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 </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endParaRPr lang="en-US" b="0" dirty="0"/>
          </a:p>
          <a:p>
            <a:pPr marL="228600" indent="-228600">
              <a:buAutoNum type="arabicPeriod"/>
            </a:pPr>
            <a:r>
              <a:rPr lang="en-US" b="0" dirty="0"/>
              <a:t>D </a:t>
            </a:r>
            <a:r>
              <a:rPr lang="en-US" b="0" dirty="0" err="1"/>
              <a:t>ước</a:t>
            </a:r>
            <a:r>
              <a:rPr lang="en-US" b="0" dirty="0"/>
              <a:t> </a:t>
            </a:r>
            <a:r>
              <a:rPr lang="en-US" b="0" dirty="0" err="1"/>
              <a:t>lượng</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sample </a:t>
            </a:r>
            <a:r>
              <a:rPr lang="en-US" b="0" dirty="0" err="1"/>
              <a:t>là</a:t>
            </a:r>
            <a:r>
              <a:rPr lang="en-US" b="0" dirty="0"/>
              <a:t> </a:t>
            </a:r>
            <a:r>
              <a:rPr lang="en-US" b="0" dirty="0" err="1"/>
              <a:t>dữ</a:t>
            </a:r>
            <a:r>
              <a:rPr lang="en-US" b="0" dirty="0"/>
              <a:t> lieu that hay </a:t>
            </a:r>
            <a:r>
              <a:rPr lang="en-US" b="0" dirty="0" err="1"/>
              <a:t>là</a:t>
            </a:r>
            <a:r>
              <a:rPr lang="en-US" b="0" dirty="0"/>
              <a:t> </a:t>
            </a:r>
            <a:r>
              <a:rPr lang="en-US" b="0" dirty="0" err="1"/>
              <a:t>giả</a:t>
            </a:r>
            <a:endParaRPr lang="en-US" b="0" dirty="0"/>
          </a:p>
          <a:p>
            <a:pPr marL="228600" indent="-228600">
              <a:buAutoNum type="arabicPeriod"/>
            </a:pPr>
            <a:endParaRPr lang="en-US" b="0" dirty="0"/>
          </a:p>
          <a:p>
            <a:endParaRPr lang="en-US" b="0" dirty="0"/>
          </a:p>
          <a:p>
            <a:endParaRPr lang="en-US" b="1" dirty="0"/>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GANs,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cần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neural: Generator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tranh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thủ</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cùng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trở</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sinh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mẫu</a:t>
            </a:r>
            <a:r>
              <a:rPr lang="en-US" sz="1200" b="1" i="1"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Genrator</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chiếc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phân</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biệt</a:t>
            </a:r>
            <a:r>
              <a:rPr lang="en-US" sz="1200" b="1" i="1"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thực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tế</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Discriminator </a:t>
            </a:r>
            <a:r>
              <a:rPr lang="en-US" sz="1200" b="0" i="0" u="none" strike="noStrike" cap="none" dirty="0" err="1">
                <a:solidFill>
                  <a:srgbClr val="000000"/>
                </a:solidFill>
                <a:effectLst/>
                <a:latin typeface="Arial"/>
                <a:ea typeface="Arial"/>
                <a:cs typeface="Arial"/>
                <a:sym typeface="Arial"/>
              </a:rPr>
              <a:t>phải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đâu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đội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soát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ban </a:t>
            </a:r>
            <a:r>
              <a:rPr lang="en-US" sz="1200" b="0" i="0" u="none" strike="noStrike" cap="none" dirty="0" err="1">
                <a:solidFill>
                  <a:srgbClr val="000000"/>
                </a:solidFill>
                <a:effectLst/>
                <a:latin typeface="Arial"/>
                <a:ea typeface="Arial"/>
                <a:cs typeface="Arial"/>
                <a:sym typeface="Arial"/>
              </a:rPr>
              <a:t>tổ</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chức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tục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chỉ</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thúc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không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hay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a:t>
            </a:r>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r>
              <a:rPr lang="en-US" sz="1200" b="0" i="0" u="none" strike="noStrike" cap="none" dirty="0">
                <a:solidFill>
                  <a:srgbClr val="000000"/>
                </a:solidFill>
                <a:effectLst/>
                <a:latin typeface="Arial"/>
                <a:ea typeface="Arial"/>
                <a:cs typeface="Arial"/>
                <a:sym typeface="Arial"/>
              </a:rPr>
              <a:t>D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nhãn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minimax</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GANs</a:t>
            </a:r>
            <a:r>
              <a:rPr lang="en-US" baseline="0" dirty="0" smtClean="0"/>
              <a:t> </a:t>
            </a:r>
            <a:r>
              <a:rPr lang="en-US" baseline="0" dirty="0" err="1" smtClean="0"/>
              <a:t>có</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rất</a:t>
            </a:r>
            <a:r>
              <a:rPr lang="en-US" baseline="0" dirty="0" smtClean="0"/>
              <a:t> </a:t>
            </a:r>
            <a:r>
              <a:rPr lang="en-US" baseline="0" dirty="0" err="1" smtClean="0"/>
              <a:t>lớn</a:t>
            </a:r>
            <a:r>
              <a:rPr lang="en-US" baseline="0" dirty="0" smtClean="0"/>
              <a:t>, </a:t>
            </a:r>
            <a:r>
              <a:rPr lang="en-US" baseline="0" dirty="0" err="1" smtClean="0"/>
              <a:t>vì</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“capture” </a:t>
            </a:r>
            <a:r>
              <a:rPr lang="en-US" baseline="0" dirty="0" err="1" smtClean="0"/>
              <a:t>được</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của</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kiểu</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của</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smtClean="0"/>
              <a:t>đ</a:t>
            </a:r>
            <a:r>
              <a:rPr lang="en-US" b="0" dirty="0" err="1" smtClean="0"/>
              <a:t>iểm</a:t>
            </a:r>
            <a:r>
              <a:rPr lang="en-US" b="0" dirty="0" smtClean="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dựa</a:t>
            </a:r>
            <a:r>
              <a:rPr lang="en-US" b="0" dirty="0"/>
              <a:t> </a:t>
            </a:r>
            <a:r>
              <a:rPr lang="en-US" b="0" dirty="0" err="1"/>
              <a:t>trên</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LR</a:t>
            </a:r>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1129270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8"/>
            <a:ext cx="5740400" cy="1778000"/>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smtClean="0">
                <a:solidFill>
                  <a:srgbClr val="FF0000"/>
                </a:solidFill>
                <a:latin typeface="Source Sans Pro" panose="020B0604020202020204" charset="0"/>
              </a:rPr>
              <a:t>PReLU</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smtClean="0">
                <a:solidFill>
                  <a:srgbClr val="FF0000"/>
                </a:solidFill>
                <a:latin typeface="Source Sans Pro" panose="020B0604020202020204" charset="0"/>
              </a:rPr>
              <a:t>Residual Block</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smtClean="0">
                <a:solidFill>
                  <a:srgbClr val="FF0000"/>
                </a:solidFill>
                <a:latin typeface="Source Sans Pro" panose="020B0604020202020204" charset="0"/>
              </a:rPr>
              <a:t>PixelShuffler</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132856"/>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1663662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2161369219"/>
              </p:ext>
            </p:extLst>
          </p:nvPr>
        </p:nvGraphicFramePr>
        <p:xfrm>
          <a:off x="1990105" y="5860443"/>
          <a:ext cx="5318199" cy="808917"/>
        </p:xfrm>
        <a:graphic>
          <a:graphicData uri="http://schemas.openxmlformats.org/presentationml/2006/ole">
            <mc:AlternateContent xmlns:mc="http://schemas.openxmlformats.org/markup-compatibility/2006">
              <mc:Choice xmlns:v="urn:schemas-microsoft-com:vml" Requires="v">
                <p:oleObj spid="_x0000_s230427"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860443"/>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992179"/>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56"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3041998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bởi</a:t>
            </a:r>
            <a:r>
              <a:rPr lang="en-US" altLang="ko-KR" dirty="0" smtClean="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smtClean="0">
                <a:solidFill>
                  <a:schemeClr val="bg2"/>
                </a:solidFill>
                <a:latin typeface="Source Sans Pro" panose="020B0604020202020204" charset="0"/>
              </a:rPr>
              <a:t>Tổng</a:t>
            </a:r>
            <a:r>
              <a:rPr lang="en-US" altLang="ko-KR" dirty="0" smtClean="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a:t>
            </a:r>
            <a:r>
              <a:rPr lang="en-US" altLang="ko-KR" dirty="0" smtClean="0">
                <a:solidFill>
                  <a:schemeClr val="bg2"/>
                </a:solidFill>
                <a:latin typeface="Source Sans Pro" panose="020B0604020202020204" charset="0"/>
              </a:rPr>
              <a:t>80:20</a:t>
            </a:r>
          </a:p>
          <a:p>
            <a:r>
              <a:rPr lang="en-US" altLang="ko-KR" dirty="0">
                <a:solidFill>
                  <a:schemeClr val="bg2"/>
                </a:solidFill>
                <a:latin typeface="Source Sans Pro" panose="020B0604020202020204" charset="0"/>
              </a:rPr>
              <a:t/>
            </a:r>
            <a:br>
              <a:rPr lang="en-US" altLang="ko-KR" dirty="0">
                <a:solidFill>
                  <a:schemeClr val="bg2"/>
                </a:solidFill>
                <a:latin typeface="Source Sans Pro" panose="020B0604020202020204" charset="0"/>
              </a:rPr>
            </a:br>
            <a:r>
              <a:rPr lang="en-US" altLang="ko-KR" dirty="0" err="1" smtClean="0">
                <a:solidFill>
                  <a:schemeClr val="bg2"/>
                </a:solidFill>
                <a:latin typeface="Source Sans Pro" panose="020B0604020202020204" charset="0"/>
              </a:rPr>
              <a:t>Kích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thước</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đầu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vào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huấn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luyện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là</a:t>
            </a:r>
            <a:r>
              <a:rPr lang="en-US" altLang="ko-KR" dirty="0" smtClean="0">
                <a:solidFill>
                  <a:schemeClr val="bg2"/>
                </a:solidFill>
                <a:latin typeface="Source Sans Pro" panose="020B0604020202020204" charset="0"/>
              </a:rPr>
              <a:t> 200x200 pixel</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748436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pic>
        <p:nvPicPr>
          <p:cNvPr id="6" name="Picture 5">
            <a:extLst>
              <a:ext uri="{FF2B5EF4-FFF2-40B4-BE49-F238E27FC236}">
                <a16:creationId xmlns:a16="http://schemas.microsoft.com/office/drawing/2014/main" id="{7B59863A-AF13-2D4A-A30D-AFCD10B4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66" y="2276872"/>
            <a:ext cx="9144000" cy="1463040"/>
          </a:xfrm>
          <a:prstGeom prst="rect">
            <a:avLst/>
          </a:prstGeom>
        </p:spPr>
      </p:pic>
      <p:pic>
        <p:nvPicPr>
          <p:cNvPr id="8" name="Picture 7">
            <a:extLst>
              <a:ext uri="{FF2B5EF4-FFF2-40B4-BE49-F238E27FC236}">
                <a16:creationId xmlns:a16="http://schemas.microsoft.com/office/drawing/2014/main" id="{7A14BC13-BCCB-BE4E-B5F5-F2EABD96F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66" y="3789040"/>
            <a:ext cx="9144000" cy="1463040"/>
          </a:xfrm>
          <a:prstGeom prst="rect">
            <a:avLst/>
          </a:prstGeom>
        </p:spPr>
      </p:pic>
      <p:pic>
        <p:nvPicPr>
          <p:cNvPr id="10" name="Picture 9">
            <a:extLst>
              <a:ext uri="{FF2B5EF4-FFF2-40B4-BE49-F238E27FC236}">
                <a16:creationId xmlns:a16="http://schemas.microsoft.com/office/drawing/2014/main" id="{EC9909B1-C463-B64B-BCDF-BAC8DCAB36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01208"/>
            <a:ext cx="9144000" cy="1463040"/>
          </a:xfrm>
          <a:prstGeom prst="rect">
            <a:avLst/>
          </a:prstGeom>
        </p:spPr>
      </p:pic>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spTree>
    <p:extLst>
      <p:ext uri="{BB962C8B-B14F-4D97-AF65-F5344CB8AC3E}">
        <p14:creationId xmlns:p14="http://schemas.microsoft.com/office/powerpoint/2010/main" val="839771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smtClean="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7D8346-1412-604F-9332-874A343A7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06344"/>
            <a:ext cx="9144000" cy="1463040"/>
          </a:xfrm>
          <a:prstGeom prst="rect">
            <a:avLst/>
          </a:prstGeom>
        </p:spPr>
      </p:pic>
      <p:pic>
        <p:nvPicPr>
          <p:cNvPr id="9" name="Picture 8">
            <a:extLst>
              <a:ext uri="{FF2B5EF4-FFF2-40B4-BE49-F238E27FC236}">
                <a16:creationId xmlns:a16="http://schemas.microsoft.com/office/drawing/2014/main" id="{5CAC06F2-1D3C-2D40-9196-1441FA562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6" y="3972266"/>
            <a:ext cx="9144000" cy="1463040"/>
          </a:xfrm>
          <a:prstGeom prst="rect">
            <a:avLst/>
          </a:prstGeom>
        </p:spPr>
      </p:pic>
      <p:pic>
        <p:nvPicPr>
          <p:cNvPr id="14" name="Picture 13">
            <a:extLst>
              <a:ext uri="{FF2B5EF4-FFF2-40B4-BE49-F238E27FC236}">
                <a16:creationId xmlns:a16="http://schemas.microsoft.com/office/drawing/2014/main" id="{84EAEDD3-CBED-9048-942E-4F40D4C4BC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6" y="5460087"/>
            <a:ext cx="9144000" cy="1463040"/>
          </a:xfrm>
          <a:prstGeom prst="rect">
            <a:avLst/>
          </a:prstGeom>
        </p:spPr>
      </p:pic>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smtClean="0">
                <a:solidFill>
                  <a:schemeClr val="bg2"/>
                </a:solidFill>
                <a:latin typeface="Source Sans Pro" panose="020B0604020202020204" charset="0"/>
              </a:rPr>
              <a:t>Kịch</a:t>
            </a:r>
            <a:r>
              <a:rPr lang="en-US" dirty="0" smtClean="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a:t>
            </a:r>
            <a:r>
              <a:rPr lang="en-US" dirty="0" smtClean="0">
                <a:solidFill>
                  <a:schemeClr val="bg2"/>
                </a:solidFill>
                <a:latin typeface="Source Sans Pro" panose="020B0604020202020204" charset="0"/>
              </a:rPr>
              <a:t>2:  </a:t>
            </a:r>
            <a:endParaRPr lang="en-US" dirty="0">
              <a:solidFill>
                <a:schemeClr val="bg2"/>
              </a:solidFill>
              <a:latin typeface="Source Sans Pro" panose="020B0604020202020204" charset="0"/>
            </a:endParaRP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a:t>
            </a:r>
            <a:r>
              <a:rPr lang="en-US" dirty="0" smtClean="0">
                <a:solidFill>
                  <a:schemeClr val="bg2"/>
                </a:solidFill>
                <a:latin typeface="Source Sans Pro" panose="020B0604020202020204" charset="0"/>
              </a:rPr>
              <a:t>2:  </a:t>
            </a:r>
            <a:endParaRPr lang="en-US" dirty="0">
              <a:solidFill>
                <a:schemeClr val="bg2"/>
              </a:solidFill>
              <a:latin typeface="Source Sans Pro" panose="020B0604020202020204" charset="0"/>
            </a:endParaRPr>
          </a:p>
        </p:txBody>
      </p:sp>
      <p:pic>
        <p:nvPicPr>
          <p:cNvPr id="9" name="Picture 8" descr="C:\Users\Anhtus\Desktop\Untitled.png">
            <a:extLst>
              <a:ext uri="{FF2B5EF4-FFF2-40B4-BE49-F238E27FC236}">
                <a16:creationId xmlns:a16="http://schemas.microsoft.com/office/drawing/2014/main" id="{20173775-D29D-924C-83CB-727D5A13DC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51" y="1268760"/>
            <a:ext cx="4031615" cy="2385695"/>
          </a:xfrm>
          <a:prstGeom prst="rect">
            <a:avLst/>
          </a:prstGeom>
          <a:noFill/>
          <a:ln>
            <a:noFill/>
          </a:ln>
        </p:spPr>
      </p:pic>
      <p:pic>
        <p:nvPicPr>
          <p:cNvPr id="10" name="Picture 9" descr="C:\Users\Anhtus\Desktop\Untitled.png">
            <a:extLst>
              <a:ext uri="{FF2B5EF4-FFF2-40B4-BE49-F238E27FC236}">
                <a16:creationId xmlns:a16="http://schemas.microsoft.com/office/drawing/2014/main" id="{56AAC5CD-CC43-9647-9B97-502006C4F6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1925" y="3892763"/>
            <a:ext cx="4126865" cy="2488565"/>
          </a:xfrm>
          <a:prstGeom prst="rect">
            <a:avLst/>
          </a:prstGeom>
          <a:noFill/>
          <a:ln>
            <a:noFill/>
          </a:ln>
        </p:spPr>
      </p:pic>
      <p:pic>
        <p:nvPicPr>
          <p:cNvPr id="12" name="Picture 11" descr="C:\Users\Anhtus\Desktop\Untitled.png">
            <a:extLst>
              <a:ext uri="{FF2B5EF4-FFF2-40B4-BE49-F238E27FC236}">
                <a16:creationId xmlns:a16="http://schemas.microsoft.com/office/drawing/2014/main" id="{47EE7932-C21B-9D4F-AF65-A186265F82D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63191" y="2500228"/>
            <a:ext cx="3951605" cy="2440940"/>
          </a:xfrm>
          <a:prstGeom prst="rect">
            <a:avLst/>
          </a:prstGeom>
          <a:noFill/>
          <a:ln>
            <a:noFill/>
          </a:ln>
        </p:spPr>
      </p:pic>
      <p:sp>
        <p:nvSpPr>
          <p:cNvPr id="15" name="Text Box 24">
            <a:extLst>
              <a:ext uri="{FF2B5EF4-FFF2-40B4-BE49-F238E27FC236}">
                <a16:creationId xmlns:a16="http://schemas.microsoft.com/office/drawing/2014/main" id="{4C955FBF-34A1-9E4F-9613-819BB6256D1F}"/>
              </a:ext>
            </a:extLst>
          </p:cNvPr>
          <p:cNvSpPr txBox="1">
            <a:spLocks noChangeArrowheads="1"/>
          </p:cNvSpPr>
          <p:nvPr/>
        </p:nvSpPr>
        <p:spPr bwMode="auto">
          <a:xfrm>
            <a:off x="2411760" y="3573016"/>
            <a:ext cx="2088232"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Nearest Neighbor up-sample  </a:t>
            </a:r>
            <a:endParaRPr lang="en-US" sz="1200" dirty="0">
              <a:latin typeface="Times New Roman" panose="02020603050405020304" pitchFamily="18" charset="0"/>
              <a:cs typeface="Times New Roman" panose="02020603050405020304" pitchFamily="18" charset="0"/>
            </a:endParaRPr>
          </a:p>
        </p:txBody>
      </p:sp>
      <p:sp>
        <p:nvSpPr>
          <p:cNvPr id="16" name="Text Box 24">
            <a:extLst>
              <a:ext uri="{FF2B5EF4-FFF2-40B4-BE49-F238E27FC236}">
                <a16:creationId xmlns:a16="http://schemas.microsoft.com/office/drawing/2014/main" id="{CC16E4FC-7A8B-6941-A17C-0AB5503DAF44}"/>
              </a:ext>
            </a:extLst>
          </p:cNvPr>
          <p:cNvSpPr txBox="1">
            <a:spLocks noChangeArrowheads="1"/>
          </p:cNvSpPr>
          <p:nvPr/>
        </p:nvSpPr>
        <p:spPr bwMode="auto">
          <a:xfrm>
            <a:off x="2792234" y="6350450"/>
            <a:ext cx="1419725"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Bicubic up-sample  </a:t>
            </a:r>
            <a:endParaRPr lang="en-US" sz="1200" dirty="0">
              <a:latin typeface="Times New Roman" panose="02020603050405020304" pitchFamily="18" charset="0"/>
              <a:cs typeface="Times New Roman" panose="02020603050405020304" pitchFamily="18" charset="0"/>
            </a:endParaRPr>
          </a:p>
        </p:txBody>
      </p:sp>
      <p:sp>
        <p:nvSpPr>
          <p:cNvPr id="17" name="Text Box 24">
            <a:extLst>
              <a:ext uri="{FF2B5EF4-FFF2-40B4-BE49-F238E27FC236}">
                <a16:creationId xmlns:a16="http://schemas.microsoft.com/office/drawing/2014/main" id="{23713C5C-4006-D748-946B-457FC984C478}"/>
              </a:ext>
            </a:extLst>
          </p:cNvPr>
          <p:cNvSpPr txBox="1">
            <a:spLocks noChangeArrowheads="1"/>
          </p:cNvSpPr>
          <p:nvPr/>
        </p:nvSpPr>
        <p:spPr bwMode="auto">
          <a:xfrm>
            <a:off x="7020272" y="4903416"/>
            <a:ext cx="2088232"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SRGANs up-sample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smtClean="0">
                <a:solidFill>
                  <a:srgbClr val="333399"/>
                </a:solidFill>
                <a:latin typeface="Verdana" pitchFamily="34" charset="0"/>
              </a:rPr>
              <a:t>ảnh</a:t>
            </a:r>
            <a:r>
              <a:rPr lang="en-US" altLang="ko-KR" sz="2400" b="1" i="1" dirty="0" smtClean="0">
                <a:solidFill>
                  <a:srgbClr val="333399"/>
                </a:solidFill>
                <a:latin typeface="Verdana" pitchFamily="34" charset="0"/>
              </a:rPr>
              <a:t> (Image Resolution)</a:t>
            </a:r>
            <a:endParaRPr lang="en-US" altLang="ko-KR" sz="2400" b="1" i="1" dirty="0">
              <a:solidFill>
                <a:srgbClr val="333399"/>
              </a:solidFill>
              <a:latin typeface="Verdana" pitchFamily="34" charset="0"/>
            </a:endParaRP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Độ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là</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gì</a:t>
            </a:r>
            <a:r>
              <a:rPr lang="en-US" altLang="ko-KR" dirty="0" smtClean="0">
                <a:solidFill>
                  <a:schemeClr val="bg2"/>
                </a:solidFill>
                <a:latin typeface="Source Sans Pro" panose="020B0604020202020204" charset="0"/>
              </a:rPr>
              <a:t> ?</a:t>
            </a:r>
            <a:endParaRPr lang="en-US" altLang="ko-KR" dirty="0">
              <a:solidFill>
                <a:schemeClr val="bg2"/>
              </a:solidFill>
              <a:latin typeface="Source Sans Pr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Độ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không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gian</a:t>
            </a:r>
            <a:r>
              <a:rPr lang="en-US" altLang="ko-KR" dirty="0" smtClean="0">
                <a:solidFill>
                  <a:schemeClr val="bg2"/>
                </a:solidFill>
                <a:latin typeface="Source Sans Pro" panose="020B0604020202020204" charset="0"/>
              </a:rPr>
              <a:t> (Spatial Resolution): </a:t>
            </a:r>
            <a:r>
              <a:rPr lang="en-US" altLang="ko-KR" dirty="0" err="1" smtClean="0">
                <a:solidFill>
                  <a:schemeClr val="bg2"/>
                </a:solidFill>
                <a:latin typeface="Source Sans Pro" panose="020B0604020202020204" charset="0"/>
              </a:rPr>
              <a:t>Khả</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năng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biểu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diễn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thông</a:t>
            </a:r>
            <a:r>
              <a:rPr lang="en-US" altLang="ko-KR" dirty="0" smtClean="0">
                <a:solidFill>
                  <a:schemeClr val="bg2"/>
                </a:solidFill>
                <a:latin typeface="Source Sans Pro" panose="020B0604020202020204" charset="0"/>
              </a:rPr>
              <a:t> tin </a:t>
            </a:r>
            <a:r>
              <a:rPr lang="en-US" altLang="ko-KR" dirty="0" err="1" smtClean="0">
                <a:solidFill>
                  <a:schemeClr val="bg2"/>
                </a:solidFill>
                <a:latin typeface="Source Sans Pro" panose="020B0604020202020204" charset="0"/>
              </a:rPr>
              <a:t>trên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môt</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đơn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vị</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diện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tích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được</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bằng</a:t>
            </a:r>
            <a:r>
              <a:rPr lang="en-US" altLang="ko-KR" dirty="0" smtClean="0">
                <a:solidFill>
                  <a:schemeClr val="bg2"/>
                </a:solidFill>
                <a:latin typeface="Source Sans Pro" panose="020B0604020202020204" charset="0"/>
              </a:rPr>
              <a:t> PPI</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39"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440"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Quá</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trình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nhận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thấp</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từ</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khung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5" name="Text Box 24">
            <a:extLst>
              <a:ext uri="{FF2B5EF4-FFF2-40B4-BE49-F238E27FC236}">
                <a16:creationId xmlns:a16="http://schemas.microsoft.com/office/drawing/2014/main" id="{64832B7C-D14F-8A4D-A20D-8F55D51699EA}"/>
              </a:ext>
            </a:extLst>
          </p:cNvPr>
          <p:cNvSpPr txBox="1">
            <a:spLocks noChangeArrowheads="1"/>
          </p:cNvSpPr>
          <p:nvPr/>
        </p:nvSpPr>
        <p:spPr bwMode="auto">
          <a:xfrm>
            <a:off x="395288" y="5824385"/>
            <a:ext cx="7704138" cy="844975"/>
          </a:xfrm>
          <a:prstGeom prst="rect">
            <a:avLst/>
          </a:prstGeom>
          <a:noFill/>
          <a:ln w="9525" algn="ctr">
            <a:noFill/>
            <a:miter lim="800000"/>
            <a:headEnd/>
            <a:tailEnd/>
          </a:ln>
        </p:spPr>
        <p:txBody>
          <a:bodyPr>
            <a:spAutoFit/>
          </a:bodyPr>
          <a:lstStyle/>
          <a:p>
            <a:pPr marL="342900" indent="-342900" algn="just">
              <a:buAutoNum type="arabicPeriod"/>
            </a:pPr>
            <a:r>
              <a:rPr lang="en-US" altLang="ko-KR" dirty="0">
                <a:solidFill>
                  <a:schemeClr val="bg2"/>
                </a:solidFill>
                <a:latin typeface="Source Sans Pro" panose="020B0604020202020204" charset="0"/>
              </a:rPr>
              <a:t>Variational Autoencoders</a:t>
            </a:r>
          </a:p>
          <a:p>
            <a:pPr marL="342900" indent="-342900" algn="just">
              <a:lnSpc>
                <a:spcPct val="200000"/>
              </a:lnSpc>
              <a:buAutoNum type="arabicPeriod"/>
            </a:pPr>
            <a:r>
              <a:rPr lang="en-US" altLang="ko-KR" dirty="0">
                <a:solidFill>
                  <a:schemeClr val="bg2"/>
                </a:solidFill>
                <a:latin typeface="Source Sans Pro" panose="020B0604020202020204" charset="0"/>
              </a:rPr>
              <a:t>Generative Adversarial Nets</a:t>
            </a: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574"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738064051"/>
              </p:ext>
            </p:extLst>
          </p:nvPr>
        </p:nvGraphicFramePr>
        <p:xfrm>
          <a:off x="4008438" y="2073197"/>
          <a:ext cx="1270000" cy="266700"/>
        </p:xfrm>
        <a:graphic>
          <a:graphicData uri="http://schemas.openxmlformats.org/presentationml/2006/ole">
            <mc:AlternateContent xmlns:mc="http://schemas.openxmlformats.org/markup-compatibility/2006">
              <mc:Choice xmlns:v="urn:schemas-microsoft-com:vml" Requires="v">
                <p:oleObj spid="_x0000_s229575" name="Equation" r:id="rId6" imgW="1269720" imgH="266400" progId="Equation.DSMT4">
                  <p:embed/>
                </p:oleObj>
              </mc:Choice>
              <mc:Fallback>
                <p:oleObj name="Equation" r:id="rId6" imgW="1269720" imgH="266400" progId="Equation.DSMT4">
                  <p:embed/>
                  <p:pic>
                    <p:nvPicPr>
                      <p:cNvPr id="8" name="Object 7"/>
                      <p:cNvPicPr/>
                      <p:nvPr/>
                    </p:nvPicPr>
                    <p:blipFill>
                      <a:blip r:embed="rId7"/>
                      <a:stretch>
                        <a:fillRect/>
                      </a:stretch>
                    </p:blipFill>
                    <p:spPr>
                      <a:xfrm>
                        <a:off x="4008438" y="2073197"/>
                        <a:ext cx="12700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26941330"/>
              </p:ext>
            </p:extLst>
          </p:nvPr>
        </p:nvGraphicFramePr>
        <p:xfrm>
          <a:off x="6823075" y="2030334"/>
          <a:ext cx="393700" cy="355600"/>
        </p:xfrm>
        <a:graphic>
          <a:graphicData uri="http://schemas.openxmlformats.org/presentationml/2006/ole">
            <mc:AlternateContent xmlns:mc="http://schemas.openxmlformats.org/markup-compatibility/2006">
              <mc:Choice xmlns:v="urn:schemas-microsoft-com:vml" Requires="v">
                <p:oleObj spid="_x0000_s229576" name="Equation" r:id="rId8" imgW="393480" imgH="355320" progId="Equation.DSMT4">
                  <p:embed/>
                </p:oleObj>
              </mc:Choice>
              <mc:Fallback>
                <p:oleObj name="Equation" r:id="rId8" imgW="393480" imgH="355320" progId="Equation.DSMT4">
                  <p:embed/>
                  <p:pic>
                    <p:nvPicPr>
                      <p:cNvPr id="8" name="Object 7"/>
                      <p:cNvPicPr/>
                      <p:nvPr/>
                    </p:nvPicPr>
                    <p:blipFill>
                      <a:blip r:embed="rId9"/>
                      <a:stretch>
                        <a:fillRect/>
                      </a:stretch>
                    </p:blipFill>
                    <p:spPr>
                      <a:xfrm>
                        <a:off x="6823075" y="2030334"/>
                        <a:ext cx="3937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577"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06601132"/>
              </p:ext>
            </p:extLst>
          </p:nvPr>
        </p:nvGraphicFramePr>
        <p:xfrm>
          <a:off x="4009060" y="4630060"/>
          <a:ext cx="1270000" cy="266700"/>
        </p:xfrm>
        <a:graphic>
          <a:graphicData uri="http://schemas.openxmlformats.org/presentationml/2006/ole">
            <mc:AlternateContent xmlns:mc="http://schemas.openxmlformats.org/markup-compatibility/2006">
              <mc:Choice xmlns:v="urn:schemas-microsoft-com:vml" Requires="v">
                <p:oleObj spid="_x0000_s229578" name="Equation" r:id="rId11" imgW="1269720" imgH="266400" progId="Equation.DSMT4">
                  <p:embed/>
                </p:oleObj>
              </mc:Choice>
              <mc:Fallback>
                <p:oleObj name="Equation" r:id="rId11" imgW="1269720" imgH="266400" progId="Equation.DSMT4">
                  <p:embed/>
                  <p:pic>
                    <p:nvPicPr>
                      <p:cNvPr id="21" name="Object 20"/>
                      <p:cNvPicPr/>
                      <p:nvPr/>
                    </p:nvPicPr>
                    <p:blipFill>
                      <a:blip r:embed="rId7"/>
                      <a:stretch>
                        <a:fillRect/>
                      </a:stretch>
                    </p:blipFill>
                    <p:spPr>
                      <a:xfrm>
                        <a:off x="4009060" y="4630060"/>
                        <a:ext cx="12700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579" name="Equation" r:id="rId12" imgW="393480" imgH="266400" progId="Equation.DSMT4">
                  <p:embed/>
                </p:oleObj>
              </mc:Choice>
              <mc:Fallback>
                <p:oleObj name="Equation" r:id="rId12" imgW="393480" imgH="266400" progId="Equation.DSMT4">
                  <p:embed/>
                  <p:pic>
                    <p:nvPicPr>
                      <p:cNvPr id="26" name="Object 25"/>
                      <p:cNvPicPr/>
                      <p:nvPr/>
                    </p:nvPicPr>
                    <p:blipFill>
                      <a:blip r:embed="rId13"/>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smtClean="0">
                <a:solidFill>
                  <a:schemeClr val="bg2"/>
                </a:solidFill>
                <a:latin typeface="Source Sans Pro" panose="020B0604020202020204" charset="0"/>
              </a:rPr>
              <a:t>Ngoài</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ra</a:t>
            </a:r>
            <a:r>
              <a:rPr lang="en-US" altLang="ko-KR" sz="1600" dirty="0" smtClean="0">
                <a:solidFill>
                  <a:schemeClr val="bg2"/>
                </a:solidFill>
                <a:latin typeface="Source Sans Pro" panose="020B0604020202020204" charset="0"/>
              </a:rPr>
              <a:t> GANs </a:t>
            </a:r>
            <a:r>
              <a:rPr lang="en-US" altLang="ko-KR" sz="1600" dirty="0" err="1" smtClean="0">
                <a:solidFill>
                  <a:schemeClr val="bg2"/>
                </a:solidFill>
                <a:latin typeface="Source Sans Pro" panose="020B0604020202020204" charset="0"/>
              </a:rPr>
              <a:t>đã</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được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ứng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dụng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trong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các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lĩnh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vực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cần</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độ</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chính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xác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cao</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như</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ảnh</a:t>
            </a:r>
            <a:r>
              <a:rPr lang="en-US" altLang="ko-KR" sz="1600" dirty="0" smtClean="0">
                <a:solidFill>
                  <a:schemeClr val="bg2"/>
                </a:solidFill>
                <a:latin typeface="Source Sans Pro" panose="020B0604020202020204" charset="0"/>
              </a:rPr>
              <a:t> y </a:t>
            </a:r>
            <a:r>
              <a:rPr lang="en-US" altLang="ko-KR" sz="1600" dirty="0" err="1" smtClean="0">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2" name="Picture 2" descr="HÃ¬nh áº£nh cÃ³ liÃ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4797152"/>
            <a:ext cx="2736304" cy="1877039"/>
          </a:xfrm>
          <a:prstGeom prst="rect">
            <a:avLst/>
          </a:prstGeom>
          <a:noFill/>
          <a:extLst>
            <a:ext uri="{909E8E84-426E-40DD-AFC4-6F175D3DCCD1}">
              <a14:hiddenFill xmlns:a14="http://schemas.microsoft.com/office/drawing/2010/main">
                <a:solidFill>
                  <a:srgbClr val="FFFFFF"/>
                </a:solidFill>
              </a14:hiddenFill>
            </a:ext>
          </a:extLst>
        </p:spPr>
      </p:pic>
      <p:pic>
        <p:nvPicPr>
          <p:cNvPr id="230404" name="Picture 4" descr="Káº¿t quáº£ hÃ¬nh áº£nh cho gan handwriting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608" y="3031642"/>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0046" y="2933722"/>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smtClean="0">
                <a:solidFill>
                  <a:schemeClr val="bg2"/>
                </a:solidFill>
                <a:latin typeface="Source Sans Pro" panose="020B0604020202020204" charset="0"/>
              </a:rPr>
              <a:t>GANs </a:t>
            </a:r>
            <a:r>
              <a:rPr lang="en-US" altLang="ko-KR" sz="1600" dirty="0" err="1" smtClean="0">
                <a:solidFill>
                  <a:schemeClr val="bg2"/>
                </a:solidFill>
                <a:latin typeface="Source Sans Pro" panose="020B0604020202020204" charset="0"/>
              </a:rPr>
              <a:t>đã</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được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sử</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dụng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trong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rất</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nhiều</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lĩnh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vực</a:t>
            </a:r>
            <a:r>
              <a:rPr lang="en-US" altLang="ko-KR" sz="1600" dirty="0" smtClean="0">
                <a:solidFill>
                  <a:schemeClr val="bg2"/>
                </a:solidFill>
                <a:latin typeface="Source Sans Pro" panose="020B0604020202020204" charset="0"/>
              </a:rPr>
              <a:t>:</a:t>
            </a:r>
            <a:endParaRPr lang="en-US" altLang="ko-KR" sz="1600" dirty="0">
              <a:solidFill>
                <a:schemeClr val="bg2"/>
              </a:solidFill>
              <a:latin typeface="Source Sans Pro" panose="020B0604020202020204" charset="0"/>
            </a:endParaRPr>
          </a:p>
        </p:txBody>
      </p:sp>
      <p:sp>
        <p:nvSpPr>
          <p:cNvPr id="16"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53" y="1477252"/>
            <a:ext cx="6380782" cy="452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37011</TotalTime>
  <Words>1924</Words>
  <Application>Microsoft Office PowerPoint</Application>
  <PresentationFormat>Letter Paper (8.5x11 in)</PresentationFormat>
  <Paragraphs>195</Paragraphs>
  <Slides>20</Slides>
  <Notes>20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1" baseType="lpstr">
      <vt:lpstr>Arial</vt:lpstr>
      <vt:lpstr>굴림</vt:lpstr>
      <vt:lpstr>HY견명조</vt:lpstr>
      <vt:lpstr>Palatino Linotype</vt:lpstr>
      <vt:lpstr>Source Sans Pro</vt:lpstr>
      <vt:lpstr>Times New Roman</vt:lpstr>
      <vt:lpstr>Verdana</vt:lpstr>
      <vt:lpstr>Custom Design</vt:lpstr>
      <vt:lpstr>Visio.Drawing.11</vt:lpstr>
      <vt:lpstr>Equation</vt:lpstr>
      <vt:lpstr>MathType 6.0 Equation</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Anhtus</cp:lastModifiedBy>
  <cp:revision>2961</cp:revision>
  <cp:lastPrinted>1999-07-18T06:27:43Z</cp:lastPrinted>
  <dcterms:created xsi:type="dcterms:W3CDTF">1995-06-17T23:31:02Z</dcterms:created>
  <dcterms:modified xsi:type="dcterms:W3CDTF">2019-09-26T03:12:53Z</dcterms:modified>
</cp:coreProperties>
</file>